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8"/>
  </p:notesMasterIdLst>
  <p:sldIdLst>
    <p:sldId id="256" r:id="rId3"/>
    <p:sldId id="316" r:id="rId4"/>
    <p:sldId id="317" r:id="rId5"/>
    <p:sldId id="320" r:id="rId6"/>
    <p:sldId id="319" r:id="rId7"/>
  </p:sldIdLst>
  <p:sldSz cx="12193588" cy="6858000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 snapToGrid="0">
      <p:cViewPr>
        <p:scale>
          <a:sx n="80" d="100"/>
          <a:sy n="80" d="100"/>
        </p:scale>
        <p:origin x="-90" y="-5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DB373-DA30-4B52-9D49-60BC81CCBE48}" type="datetimeFigureOut">
              <a:rPr lang="pt-BR" smtClean="0"/>
              <a:t>10/12/2020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B51D8-3FF2-400E-9260-DD27E175AA9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4176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" name="Imagem 34"/>
          <p:cNvPicPr/>
          <p:nvPr/>
        </p:nvPicPr>
        <p:blipFill>
          <a:blip r:embed="rId2"/>
          <a:stretch/>
        </p:blipFill>
        <p:spPr>
          <a:xfrm>
            <a:off x="36036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6" name="Imagem 35"/>
          <p:cNvPicPr/>
          <p:nvPr/>
        </p:nvPicPr>
        <p:blipFill>
          <a:blip r:embed="rId2"/>
          <a:stretch/>
        </p:blipFill>
        <p:spPr>
          <a:xfrm>
            <a:off x="36036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12/10/2020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35942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2" name="Imagem 71"/>
          <p:cNvPicPr/>
          <p:nvPr/>
        </p:nvPicPr>
        <p:blipFill>
          <a:blip r:embed="rId2"/>
          <a:stretch/>
        </p:blipFill>
        <p:spPr>
          <a:xfrm>
            <a:off x="36036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3" name="Imagem 72"/>
          <p:cNvPicPr/>
          <p:nvPr/>
        </p:nvPicPr>
        <p:blipFill>
          <a:blip r:embed="rId2"/>
          <a:stretch/>
        </p:blipFill>
        <p:spPr>
          <a:xfrm>
            <a:off x="36036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4" b="1" i="0">
                <a:solidFill>
                  <a:srgbClr val="FFF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3" b="1" i="0">
                <a:solidFill>
                  <a:srgbClr val="57575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6295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/>
          <p:nvPr/>
        </p:nvPicPr>
        <p:blipFill>
          <a:blip r:embed="rId15"/>
          <a:stretch/>
        </p:blipFill>
        <p:spPr>
          <a:xfrm>
            <a:off x="0" y="0"/>
            <a:ext cx="12226680" cy="687456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pt-B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do título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2.º nível da estrutura de tópicos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3.º nível da estrutura de tópicos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4.º nível da estrutura de tópicos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5.º nível da estrutura de tópicos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6.º nível da estrutura de tópicos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9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stomShape 1"/>
          <p:cNvSpPr/>
          <p:nvPr/>
        </p:nvSpPr>
        <p:spPr>
          <a:xfrm>
            <a:off x="0" y="0"/>
            <a:ext cx="12193200" cy="6857640"/>
          </a:xfrm>
          <a:prstGeom prst="rect">
            <a:avLst/>
          </a:prstGeom>
          <a:solidFill>
            <a:srgbClr val="046EA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pt-B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do título</a:t>
            </a: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2.º nível da estrutura de tópicos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3.º nível da estrutura de tópicos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4.º nível da estrutura de tópicos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5.º nível da estrutura de tópicos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6.º nível da estrutura de tópicos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9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834149" y="4004384"/>
            <a:ext cx="10963519" cy="1886559"/>
          </a:xfrm>
          <a:prstGeom prst="rect">
            <a:avLst/>
          </a:prstGeom>
        </p:spPr>
        <p:txBody>
          <a:bodyPr vert="horz" wrap="square" lIns="0" tIns="77614" rIns="0" bIns="0" rtlCol="0">
            <a:spAutoFit/>
          </a:bodyPr>
          <a:lstStyle/>
          <a:p>
            <a:pPr marL="12724" marR="5090" algn="ctr">
              <a:lnSpc>
                <a:spcPts val="4709"/>
              </a:lnSpc>
              <a:spcBef>
                <a:spcPts val="611"/>
              </a:spcBef>
            </a:pPr>
            <a:r>
              <a:rPr lang="pt-BR" sz="4008" b="1" spc="-65" dirty="0">
                <a:solidFill>
                  <a:schemeClr val="bg1"/>
                </a:solidFill>
                <a:latin typeface="Arial"/>
                <a:cs typeface="Arial"/>
              </a:rPr>
              <a:t>INSS: Transformação Digital e na Gestão e Ampliação da Produtividade e Efetividade no contexto de </a:t>
            </a:r>
            <a:r>
              <a:rPr lang="pt-BR" sz="4008" b="1" spc="-65" dirty="0" err="1">
                <a:solidFill>
                  <a:schemeClr val="bg1"/>
                </a:solidFill>
                <a:latin typeface="Arial"/>
                <a:cs typeface="Arial"/>
              </a:rPr>
              <a:t>Pandêmia</a:t>
            </a:r>
            <a:endParaRPr lang="pt-BR" sz="3557" b="1" spc="-65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8" name="Título 1"/>
          <p:cNvSpPr txBox="1">
            <a:spLocks/>
          </p:cNvSpPr>
          <p:nvPr/>
        </p:nvSpPr>
        <p:spPr bwMode="auto">
          <a:xfrm>
            <a:off x="10886617" y="5597866"/>
            <a:ext cx="5108510" cy="75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805" tIns="45805" rIns="45805" bIns="45805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  <a:sym typeface="Calibri Light" panose="020F030202020403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5pPr>
            <a:lvl6pPr marL="457200" algn="l" rtl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6pPr>
            <a:lvl7pPr marL="914400" algn="l" rtl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7pPr>
            <a:lvl8pPr marL="1371600" algn="l" rtl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8pPr>
            <a:lvl9pPr marL="1828800" algn="l" rtl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9pPr>
          </a:lstStyle>
          <a:p>
            <a:pPr algn="ctr" eaLnBrk="1" hangingPunct="1"/>
            <a:endParaRPr lang="pt-BR" altLang="pt-BR" sz="1803" b="1" spc="-65" dirty="0">
              <a:solidFill>
                <a:srgbClr val="006C67"/>
              </a:solidFill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2141471" y="13"/>
            <a:ext cx="6925434" cy="12087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6" name="object 26"/>
          <p:cNvSpPr/>
          <p:nvPr/>
        </p:nvSpPr>
        <p:spPr>
          <a:xfrm>
            <a:off x="0" y="-32473"/>
            <a:ext cx="12193588" cy="1250726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2141675" cy="465682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8" name="object 28"/>
          <p:cNvSpPr/>
          <p:nvPr/>
        </p:nvSpPr>
        <p:spPr>
          <a:xfrm>
            <a:off x="9066296" y="12"/>
            <a:ext cx="3127292" cy="396975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61" name="object 30">
            <a:extLst>
              <a:ext uri="{FF2B5EF4-FFF2-40B4-BE49-F238E27FC236}">
                <a16:creationId xmlns:a16="http://schemas.microsoft.com/office/drawing/2014/main" xmlns="" id="{9434FE90-3551-DA4E-AEB2-FB61F32D3CD3}"/>
              </a:ext>
            </a:extLst>
          </p:cNvPr>
          <p:cNvSpPr/>
          <p:nvPr/>
        </p:nvSpPr>
        <p:spPr>
          <a:xfrm>
            <a:off x="790113" y="522844"/>
            <a:ext cx="9887252" cy="568838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B14D1784-783B-574D-AC72-CE2A2DB99130}"/>
              </a:ext>
            </a:extLst>
          </p:cNvPr>
          <p:cNvSpPr/>
          <p:nvPr/>
        </p:nvSpPr>
        <p:spPr>
          <a:xfrm>
            <a:off x="1047566" y="555677"/>
            <a:ext cx="9516862" cy="462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5" b="1" dirty="0">
                <a:solidFill>
                  <a:schemeClr val="bg1"/>
                </a:solidFill>
                <a:latin typeface="Raleway"/>
              </a:rPr>
              <a:t>Transformação na Gestão e Aumento de Produtividade </a:t>
            </a:r>
            <a:endParaRPr lang="pt-BR" sz="2405" b="1" dirty="0"/>
          </a:p>
        </p:txBody>
      </p:sp>
      <p:sp>
        <p:nvSpPr>
          <p:cNvPr id="16" name="object 30">
            <a:extLst>
              <a:ext uri="{FF2B5EF4-FFF2-40B4-BE49-F238E27FC236}">
                <a16:creationId xmlns:a16="http://schemas.microsoft.com/office/drawing/2014/main" xmlns="" id="{05BA8B57-8266-4AC9-8F2C-DE1B4BB15057}"/>
              </a:ext>
            </a:extLst>
          </p:cNvPr>
          <p:cNvSpPr/>
          <p:nvPr/>
        </p:nvSpPr>
        <p:spPr>
          <a:xfrm>
            <a:off x="399495" y="2650279"/>
            <a:ext cx="11406155" cy="3969943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18" name="object 30">
            <a:extLst>
              <a:ext uri="{FF2B5EF4-FFF2-40B4-BE49-F238E27FC236}">
                <a16:creationId xmlns:a16="http://schemas.microsoft.com/office/drawing/2014/main" xmlns="" id="{380DDFF7-E9D3-420B-A038-E47F78D7CCD2}"/>
              </a:ext>
            </a:extLst>
          </p:cNvPr>
          <p:cNvSpPr/>
          <p:nvPr/>
        </p:nvSpPr>
        <p:spPr>
          <a:xfrm>
            <a:off x="2154847" y="2718327"/>
            <a:ext cx="8038682" cy="495284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xmlns="" id="{0E6AEDBC-CF75-435E-8009-A06436A5CA70}"/>
              </a:ext>
            </a:extLst>
          </p:cNvPr>
          <p:cNvSpPr/>
          <p:nvPr/>
        </p:nvSpPr>
        <p:spPr>
          <a:xfrm>
            <a:off x="2154847" y="2750334"/>
            <a:ext cx="8065434" cy="400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4" b="1" dirty="0">
                <a:solidFill>
                  <a:schemeClr val="bg1"/>
                </a:solidFill>
                <a:latin typeface="Raleway"/>
              </a:rPr>
              <a:t>Comparação em relação ao número de requerimentos analisados</a:t>
            </a:r>
            <a:endParaRPr lang="pt-BR" sz="2004" b="1" dirty="0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BB85ED32-FBF4-4AC4-8BB3-D36E0CEC48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918098"/>
              </p:ext>
            </p:extLst>
          </p:nvPr>
        </p:nvGraphicFramePr>
        <p:xfrm>
          <a:off x="2627559" y="3361520"/>
          <a:ext cx="7093257" cy="19358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0123">
                  <a:extLst>
                    <a:ext uri="{9D8B030D-6E8A-4147-A177-3AD203B41FA5}">
                      <a16:colId xmlns:a16="http://schemas.microsoft.com/office/drawing/2014/main" xmlns="" val="3279961402"/>
                    </a:ext>
                  </a:extLst>
                </a:gridCol>
                <a:gridCol w="2627790">
                  <a:extLst>
                    <a:ext uri="{9D8B030D-6E8A-4147-A177-3AD203B41FA5}">
                      <a16:colId xmlns:a16="http://schemas.microsoft.com/office/drawing/2014/main" xmlns="" val="327822534"/>
                    </a:ext>
                  </a:extLst>
                </a:gridCol>
                <a:gridCol w="2805344">
                  <a:extLst>
                    <a:ext uri="{9D8B030D-6E8A-4147-A177-3AD203B41FA5}">
                      <a16:colId xmlns:a16="http://schemas.microsoft.com/office/drawing/2014/main" xmlns="" val="3396795379"/>
                    </a:ext>
                  </a:extLst>
                </a:gridCol>
              </a:tblGrid>
              <a:tr h="737071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pt-BR" sz="18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Ano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66" marR="5866" marT="5866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Número de servidores ativos</a:t>
                      </a:r>
                    </a:p>
                  </a:txBody>
                  <a:tcPr marL="5866" marR="5866" marT="5866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Aumento de produtividade em relação a 2018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66" marR="5866" marT="5866" marB="0" anchor="ctr"/>
                </a:tc>
                <a:extLst>
                  <a:ext uri="{0D108BD9-81ED-4DB2-BD59-A6C34878D82A}">
                    <a16:rowId xmlns:a16="http://schemas.microsoft.com/office/drawing/2014/main" xmlns="" val="1434857352"/>
                  </a:ext>
                </a:extLst>
              </a:tr>
              <a:tr h="3952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5866" marR="5866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30.626</a:t>
                      </a:r>
                    </a:p>
                  </a:txBody>
                  <a:tcPr marL="5866" marR="108200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66" marR="108200" marT="5866" marB="0" anchor="ctr"/>
                </a:tc>
                <a:extLst>
                  <a:ext uri="{0D108BD9-81ED-4DB2-BD59-A6C34878D82A}">
                    <a16:rowId xmlns:a16="http://schemas.microsoft.com/office/drawing/2014/main" xmlns="" val="1018129862"/>
                  </a:ext>
                </a:extLst>
              </a:tr>
              <a:tr h="377358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</a:p>
                  </a:txBody>
                  <a:tcPr marL="5866" marR="5866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23.032</a:t>
                      </a:r>
                    </a:p>
                  </a:txBody>
                  <a:tcPr marL="5866" marR="108200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38%</a:t>
                      </a:r>
                    </a:p>
                  </a:txBody>
                  <a:tcPr marL="5866" marR="108200" marT="5866" marB="0" anchor="ctr"/>
                </a:tc>
                <a:extLst>
                  <a:ext uri="{0D108BD9-81ED-4DB2-BD59-A6C34878D82A}">
                    <a16:rowId xmlns:a16="http://schemas.microsoft.com/office/drawing/2014/main" xmlns="" val="1781374254"/>
                  </a:ext>
                </a:extLst>
              </a:tr>
              <a:tr h="42613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</a:p>
                  </a:txBody>
                  <a:tcPr marL="5866" marR="5866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24.130 (*)</a:t>
                      </a:r>
                    </a:p>
                  </a:txBody>
                  <a:tcPr marL="5866" marR="108200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79%</a:t>
                      </a:r>
                    </a:p>
                  </a:txBody>
                  <a:tcPr marL="5866" marR="108200" marT="5866" marB="0" anchor="ctr"/>
                </a:tc>
                <a:extLst>
                  <a:ext uri="{0D108BD9-81ED-4DB2-BD59-A6C34878D82A}">
                    <a16:rowId xmlns:a16="http://schemas.microsoft.com/office/drawing/2014/main" xmlns="" val="3410052608"/>
                  </a:ext>
                </a:extLst>
              </a:tr>
            </a:tbl>
          </a:graphicData>
        </a:graphic>
      </p:graphicFrame>
      <p:sp>
        <p:nvSpPr>
          <p:cNvPr id="4" name="object 30">
            <a:extLst>
              <a:ext uri="{FF2B5EF4-FFF2-40B4-BE49-F238E27FC236}">
                <a16:creationId xmlns:a16="http://schemas.microsoft.com/office/drawing/2014/main" xmlns="" id="{2E351061-3EF8-4B68-8A7C-C6A46C380C01}"/>
              </a:ext>
            </a:extLst>
          </p:cNvPr>
          <p:cNvSpPr/>
          <p:nvPr/>
        </p:nvSpPr>
        <p:spPr>
          <a:xfrm>
            <a:off x="381493" y="1393119"/>
            <a:ext cx="11406155" cy="1106134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B8CEB337-1200-4A46-AD9D-EA24E9EEB0CC}"/>
              </a:ext>
            </a:extLst>
          </p:cNvPr>
          <p:cNvSpPr/>
          <p:nvPr/>
        </p:nvSpPr>
        <p:spPr>
          <a:xfrm>
            <a:off x="556788" y="1444126"/>
            <a:ext cx="11234800" cy="1326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Teletrabalho implementado desde 2019, com especialização e aferição de desempenho;</a:t>
            </a:r>
          </a:p>
          <a:p>
            <a:pPr marL="342900" indent="-342900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Pagamento da GDASS (gratificação de desempenho) com base do cumprimento de metas;</a:t>
            </a:r>
          </a:p>
          <a:p>
            <a:pPr marL="342900" indent="-342900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Automatização na concessão de benefícios.</a:t>
            </a:r>
          </a:p>
          <a:p>
            <a:pPr marL="342900" indent="-342900">
              <a:buFontTx/>
              <a:buChar char="-"/>
            </a:pPr>
            <a:endParaRPr lang="pt-BR" sz="2004" b="1" dirty="0"/>
          </a:p>
        </p:txBody>
      </p:sp>
      <p:graphicFrame>
        <p:nvGraphicFramePr>
          <p:cNvPr id="7" name="Tabela 3">
            <a:extLst>
              <a:ext uri="{FF2B5EF4-FFF2-40B4-BE49-F238E27FC236}">
                <a16:creationId xmlns:a16="http://schemas.microsoft.com/office/drawing/2014/main" xmlns="" id="{AB15614F-4AEF-4898-9DCC-43612F5D2E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372911"/>
              </p:ext>
            </p:extLst>
          </p:nvPr>
        </p:nvGraphicFramePr>
        <p:xfrm>
          <a:off x="3157464" y="5434647"/>
          <a:ext cx="541866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708">
                  <a:extLst>
                    <a:ext uri="{9D8B030D-6E8A-4147-A177-3AD203B41FA5}">
                      <a16:colId xmlns:a16="http://schemas.microsoft.com/office/drawing/2014/main" xmlns="" val="39442510"/>
                    </a:ext>
                  </a:extLst>
                </a:gridCol>
                <a:gridCol w="1713390">
                  <a:extLst>
                    <a:ext uri="{9D8B030D-6E8A-4147-A177-3AD203B41FA5}">
                      <a16:colId xmlns:a16="http://schemas.microsoft.com/office/drawing/2014/main" xmlns="" val="2389331460"/>
                    </a:ext>
                  </a:extLst>
                </a:gridCol>
                <a:gridCol w="2211568">
                  <a:extLst>
                    <a:ext uri="{9D8B030D-6E8A-4147-A177-3AD203B41FA5}">
                      <a16:colId xmlns:a16="http://schemas.microsoft.com/office/drawing/2014/main" xmlns="" val="28535299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pt-BR" dirty="0"/>
                        <a:t>QUANTIDADE DE BENEFÍCIOS ANALISADOS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pt-B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25060730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pt-BR" dirty="0"/>
                        <a:t>BRASIL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2019 inteiro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2020 até outubro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30276808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/>
                        <a:t>6.895.033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b="1" dirty="0">
                          <a:solidFill>
                            <a:srgbClr val="00B050"/>
                          </a:solidFill>
                        </a:rPr>
                        <a:t>7.861.273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037957509"/>
                  </a:ext>
                </a:extLst>
              </a:tr>
            </a:tbl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xmlns="" id="{DBC3FB23-B6EE-4660-B0CC-F51AA6ECFBFA}"/>
              </a:ext>
            </a:extLst>
          </p:cNvPr>
          <p:cNvSpPr txBox="1"/>
          <p:nvPr/>
        </p:nvSpPr>
        <p:spPr>
          <a:xfrm>
            <a:off x="8648444" y="5279425"/>
            <a:ext cx="32295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/>
              <a:t>(*) somando com servidores temporários</a:t>
            </a:r>
          </a:p>
        </p:txBody>
      </p:sp>
    </p:spTree>
    <p:extLst>
      <p:ext uri="{BB962C8B-B14F-4D97-AF65-F5344CB8AC3E}">
        <p14:creationId xmlns:p14="http://schemas.microsoft.com/office/powerpoint/2010/main" val="1993809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2141471" y="13"/>
            <a:ext cx="6925434" cy="12087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6" name="object 26"/>
          <p:cNvSpPr/>
          <p:nvPr/>
        </p:nvSpPr>
        <p:spPr>
          <a:xfrm>
            <a:off x="0" y="-32473"/>
            <a:ext cx="12193588" cy="1250726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2141675" cy="465682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8" name="object 28"/>
          <p:cNvSpPr/>
          <p:nvPr/>
        </p:nvSpPr>
        <p:spPr>
          <a:xfrm>
            <a:off x="9066296" y="12"/>
            <a:ext cx="3127292" cy="396975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61" name="object 30">
            <a:extLst>
              <a:ext uri="{FF2B5EF4-FFF2-40B4-BE49-F238E27FC236}">
                <a16:creationId xmlns:a16="http://schemas.microsoft.com/office/drawing/2014/main" xmlns="" id="{9434FE90-3551-DA4E-AEB2-FB61F32D3CD3}"/>
              </a:ext>
            </a:extLst>
          </p:cNvPr>
          <p:cNvSpPr/>
          <p:nvPr/>
        </p:nvSpPr>
        <p:spPr>
          <a:xfrm>
            <a:off x="381492" y="522844"/>
            <a:ext cx="11424157" cy="568838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B14D1784-783B-574D-AC72-CE2A2DB99130}"/>
              </a:ext>
            </a:extLst>
          </p:cNvPr>
          <p:cNvSpPr/>
          <p:nvPr/>
        </p:nvSpPr>
        <p:spPr>
          <a:xfrm>
            <a:off x="790115" y="555677"/>
            <a:ext cx="10697590" cy="462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5" b="1" dirty="0">
                <a:solidFill>
                  <a:schemeClr val="bg1"/>
                </a:solidFill>
                <a:latin typeface="Raleway"/>
              </a:rPr>
              <a:t>Atendimento ao Cidadão: Redução das Filas</a:t>
            </a:r>
            <a:endParaRPr lang="pt-BR" sz="2405" b="1" dirty="0"/>
          </a:p>
        </p:txBody>
      </p:sp>
      <p:sp>
        <p:nvSpPr>
          <p:cNvPr id="16" name="object 30">
            <a:extLst>
              <a:ext uri="{FF2B5EF4-FFF2-40B4-BE49-F238E27FC236}">
                <a16:creationId xmlns:a16="http://schemas.microsoft.com/office/drawing/2014/main" xmlns="" id="{05BA8B57-8266-4AC9-8F2C-DE1B4BB15057}"/>
              </a:ext>
            </a:extLst>
          </p:cNvPr>
          <p:cNvSpPr/>
          <p:nvPr/>
        </p:nvSpPr>
        <p:spPr>
          <a:xfrm>
            <a:off x="1236269" y="2809834"/>
            <a:ext cx="9721049" cy="3492489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18" name="object 30">
            <a:extLst>
              <a:ext uri="{FF2B5EF4-FFF2-40B4-BE49-F238E27FC236}">
                <a16:creationId xmlns:a16="http://schemas.microsoft.com/office/drawing/2014/main" xmlns="" id="{380DDFF7-E9D3-420B-A038-E47F78D7CCD2}"/>
              </a:ext>
            </a:extLst>
          </p:cNvPr>
          <p:cNvSpPr/>
          <p:nvPr/>
        </p:nvSpPr>
        <p:spPr>
          <a:xfrm>
            <a:off x="2106240" y="2890579"/>
            <a:ext cx="8038682" cy="495284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xmlns="" id="{0E6AEDBC-CF75-435E-8009-A06436A5CA70}"/>
              </a:ext>
            </a:extLst>
          </p:cNvPr>
          <p:cNvSpPr/>
          <p:nvPr/>
        </p:nvSpPr>
        <p:spPr>
          <a:xfrm>
            <a:off x="2092864" y="2911814"/>
            <a:ext cx="8065434" cy="400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4" b="1" dirty="0">
                <a:solidFill>
                  <a:schemeClr val="bg1"/>
                </a:solidFill>
                <a:latin typeface="Raleway"/>
              </a:rPr>
              <a:t>Evolução das filas de reconhecimento inicial de direitos</a:t>
            </a:r>
            <a:endParaRPr lang="pt-BR" sz="2004" b="1" dirty="0"/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BB85ED32-FBF4-4AC4-8BB3-D36E0CEC48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702440"/>
              </p:ext>
            </p:extLst>
          </p:nvPr>
        </p:nvGraphicFramePr>
        <p:xfrm>
          <a:off x="3366858" y="3520090"/>
          <a:ext cx="5544103" cy="26480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0123">
                  <a:extLst>
                    <a:ext uri="{9D8B030D-6E8A-4147-A177-3AD203B41FA5}">
                      <a16:colId xmlns:a16="http://schemas.microsoft.com/office/drawing/2014/main" xmlns="" val="3279961402"/>
                    </a:ext>
                  </a:extLst>
                </a:gridCol>
                <a:gridCol w="1629052">
                  <a:extLst>
                    <a:ext uri="{9D8B030D-6E8A-4147-A177-3AD203B41FA5}">
                      <a16:colId xmlns:a16="http://schemas.microsoft.com/office/drawing/2014/main" xmlns="" val="327822534"/>
                    </a:ext>
                  </a:extLst>
                </a:gridCol>
                <a:gridCol w="2254928">
                  <a:extLst>
                    <a:ext uri="{9D8B030D-6E8A-4147-A177-3AD203B41FA5}">
                      <a16:colId xmlns:a16="http://schemas.microsoft.com/office/drawing/2014/main" xmlns="" val="3396795379"/>
                    </a:ext>
                  </a:extLst>
                </a:gridCol>
              </a:tblGrid>
              <a:tr h="67773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pt-BR" sz="18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Mês/Ano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66" marR="5866" marT="5866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Estoque Total (mil)</a:t>
                      </a:r>
                    </a:p>
                  </a:txBody>
                  <a:tcPr marL="5866" marR="5866" marT="5866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Estoque sob análise do INSS (mil)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866" marR="5866" marT="5866" marB="0" anchor="ctr"/>
                </a:tc>
                <a:extLst>
                  <a:ext uri="{0D108BD9-81ED-4DB2-BD59-A6C34878D82A}">
                    <a16:rowId xmlns:a16="http://schemas.microsoft.com/office/drawing/2014/main" xmlns="" val="1434857352"/>
                  </a:ext>
                </a:extLst>
              </a:tr>
              <a:tr h="395285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Jan/2019</a:t>
                      </a:r>
                    </a:p>
                  </a:txBody>
                  <a:tcPr marL="5866" marR="5866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1.897</a:t>
                      </a:r>
                    </a:p>
                  </a:txBody>
                  <a:tcPr marL="5866" marR="108200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1.773</a:t>
                      </a:r>
                    </a:p>
                  </a:txBody>
                  <a:tcPr marL="5866" marR="108200" marT="5866" marB="0" anchor="ctr"/>
                </a:tc>
                <a:extLst>
                  <a:ext uri="{0D108BD9-81ED-4DB2-BD59-A6C34878D82A}">
                    <a16:rowId xmlns:a16="http://schemas.microsoft.com/office/drawing/2014/main" xmlns="" val="1018129862"/>
                  </a:ext>
                </a:extLst>
              </a:tr>
              <a:tr h="377358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</a:t>
                      </a: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/2019</a:t>
                      </a:r>
                    </a:p>
                  </a:txBody>
                  <a:tcPr marL="5866" marR="5866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2.438</a:t>
                      </a:r>
                    </a:p>
                  </a:txBody>
                  <a:tcPr marL="5866" marR="108200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2.322</a:t>
                      </a:r>
                    </a:p>
                  </a:txBody>
                  <a:tcPr marL="5866" marR="108200" marT="5866" marB="0" anchor="ctr"/>
                </a:tc>
                <a:extLst>
                  <a:ext uri="{0D108BD9-81ED-4DB2-BD59-A6C34878D82A}">
                    <a16:rowId xmlns:a16="http://schemas.microsoft.com/office/drawing/2014/main" xmlns="" val="1781374254"/>
                  </a:ext>
                </a:extLst>
              </a:tr>
              <a:tr h="39920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Dez/2019</a:t>
                      </a:r>
                    </a:p>
                  </a:txBody>
                  <a:tcPr marL="5866" marR="5866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2.074</a:t>
                      </a:r>
                    </a:p>
                  </a:txBody>
                  <a:tcPr marL="5866" marR="108200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1.632</a:t>
                      </a:r>
                    </a:p>
                  </a:txBody>
                  <a:tcPr marL="5866" marR="108200" marT="5866" marB="0" anchor="ctr"/>
                </a:tc>
                <a:extLst>
                  <a:ext uri="{0D108BD9-81ED-4DB2-BD59-A6C34878D82A}">
                    <a16:rowId xmlns:a16="http://schemas.microsoft.com/office/drawing/2014/main" xmlns="" val="3410052608"/>
                  </a:ext>
                </a:extLst>
              </a:tr>
              <a:tr h="39920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Mar/2020</a:t>
                      </a:r>
                    </a:p>
                  </a:txBody>
                  <a:tcPr marL="5866" marR="5866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1.805</a:t>
                      </a:r>
                    </a:p>
                  </a:txBody>
                  <a:tcPr marL="5866" marR="108200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1.300</a:t>
                      </a:r>
                    </a:p>
                  </a:txBody>
                  <a:tcPr marL="5866" marR="108200" marT="5866" marB="0" anchor="ctr"/>
                </a:tc>
                <a:extLst>
                  <a:ext uri="{0D108BD9-81ED-4DB2-BD59-A6C34878D82A}">
                    <a16:rowId xmlns:a16="http://schemas.microsoft.com/office/drawing/2014/main" xmlns="" val="436970285"/>
                  </a:ext>
                </a:extLst>
              </a:tr>
              <a:tr h="399209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out/2020</a:t>
                      </a:r>
                    </a:p>
                  </a:txBody>
                  <a:tcPr marL="5866" marR="5866" marT="5866" marB="0" anchor="ctr"/>
                </a:tc>
                <a:tc>
                  <a:txBody>
                    <a:bodyPr/>
                    <a:lstStyle/>
                    <a:p>
                      <a:pPr lvl="2" algn="ctr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1.848</a:t>
                      </a:r>
                    </a:p>
                  </a:txBody>
                  <a:tcPr marL="5866" marR="108200" marT="5866" marB="0" anchor="ctr"/>
                </a:tc>
                <a:tc>
                  <a:txBody>
                    <a:bodyPr/>
                    <a:lstStyle/>
                    <a:p>
                      <a:pPr lvl="2" algn="ctr" defTabSz="896938" fontAlgn="ctr">
                        <a:lnSpc>
                          <a:spcPct val="100000"/>
                        </a:lnSpc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1.049</a:t>
                      </a:r>
                    </a:p>
                  </a:txBody>
                  <a:tcPr marL="5866" marR="108200" marT="5866" marB="0" anchor="ctr"/>
                </a:tc>
                <a:extLst>
                  <a:ext uri="{0D108BD9-81ED-4DB2-BD59-A6C34878D82A}">
                    <a16:rowId xmlns:a16="http://schemas.microsoft.com/office/drawing/2014/main" xmlns="" val="1424970675"/>
                  </a:ext>
                </a:extLst>
              </a:tr>
            </a:tbl>
          </a:graphicData>
        </a:graphic>
      </p:graphicFrame>
      <p:sp>
        <p:nvSpPr>
          <p:cNvPr id="4" name="object 30">
            <a:extLst>
              <a:ext uri="{FF2B5EF4-FFF2-40B4-BE49-F238E27FC236}">
                <a16:creationId xmlns:a16="http://schemas.microsoft.com/office/drawing/2014/main" xmlns="" id="{2E351061-3EF8-4B68-8A7C-C6A46C380C01}"/>
              </a:ext>
            </a:extLst>
          </p:cNvPr>
          <p:cNvSpPr/>
          <p:nvPr/>
        </p:nvSpPr>
        <p:spPr>
          <a:xfrm>
            <a:off x="381493" y="1393118"/>
            <a:ext cx="11406155" cy="1017586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xmlns="" id="{B8CEB337-1200-4A46-AD9D-EA24E9EEB0CC}"/>
              </a:ext>
            </a:extLst>
          </p:cNvPr>
          <p:cNvSpPr/>
          <p:nvPr/>
        </p:nvSpPr>
        <p:spPr>
          <a:xfrm>
            <a:off x="556788" y="1444126"/>
            <a:ext cx="11234800" cy="1017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Antecipação do auxílio-doença e do BPC durante a pandemia;</a:t>
            </a:r>
          </a:p>
          <a:p>
            <a:pPr marL="342900" indent="-342900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Abertura progressiva das agências.</a:t>
            </a:r>
          </a:p>
          <a:p>
            <a:endParaRPr lang="pt-BR" sz="2004" b="1" dirty="0"/>
          </a:p>
        </p:txBody>
      </p:sp>
    </p:spTree>
    <p:extLst>
      <p:ext uri="{BB962C8B-B14F-4D97-AF65-F5344CB8AC3E}">
        <p14:creationId xmlns:p14="http://schemas.microsoft.com/office/powerpoint/2010/main" val="4132828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2141471" y="13"/>
            <a:ext cx="6925434" cy="12087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6" name="object 26"/>
          <p:cNvSpPr/>
          <p:nvPr/>
        </p:nvSpPr>
        <p:spPr>
          <a:xfrm>
            <a:off x="0" y="-32473"/>
            <a:ext cx="12193588" cy="1250726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2141675" cy="465682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8" name="object 28"/>
          <p:cNvSpPr/>
          <p:nvPr/>
        </p:nvSpPr>
        <p:spPr>
          <a:xfrm>
            <a:off x="9066296" y="12"/>
            <a:ext cx="3127292" cy="396975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61" name="object 30">
            <a:extLst>
              <a:ext uri="{FF2B5EF4-FFF2-40B4-BE49-F238E27FC236}">
                <a16:creationId xmlns:a16="http://schemas.microsoft.com/office/drawing/2014/main" xmlns="" id="{9434FE90-3551-DA4E-AEB2-FB61F32D3CD3}"/>
              </a:ext>
            </a:extLst>
          </p:cNvPr>
          <p:cNvSpPr/>
          <p:nvPr/>
        </p:nvSpPr>
        <p:spPr>
          <a:xfrm>
            <a:off x="381492" y="522844"/>
            <a:ext cx="11424157" cy="568838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B14D1784-783B-574D-AC72-CE2A2DB99130}"/>
              </a:ext>
            </a:extLst>
          </p:cNvPr>
          <p:cNvSpPr/>
          <p:nvPr/>
        </p:nvSpPr>
        <p:spPr>
          <a:xfrm>
            <a:off x="790115" y="555677"/>
            <a:ext cx="10697590" cy="462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5" b="1" dirty="0">
                <a:solidFill>
                  <a:schemeClr val="bg1"/>
                </a:solidFill>
                <a:latin typeface="Raleway"/>
              </a:rPr>
              <a:t>Atendimento ao Cidadão: Redução das Filas</a:t>
            </a:r>
            <a:endParaRPr lang="pt-BR" sz="2405" b="1" dirty="0"/>
          </a:p>
        </p:txBody>
      </p:sp>
      <p:sp>
        <p:nvSpPr>
          <p:cNvPr id="16" name="object 30">
            <a:extLst>
              <a:ext uri="{FF2B5EF4-FFF2-40B4-BE49-F238E27FC236}">
                <a16:creationId xmlns:a16="http://schemas.microsoft.com/office/drawing/2014/main" xmlns="" id="{05BA8B57-8266-4AC9-8F2C-DE1B4BB15057}"/>
              </a:ext>
            </a:extLst>
          </p:cNvPr>
          <p:cNvSpPr/>
          <p:nvPr/>
        </p:nvSpPr>
        <p:spPr>
          <a:xfrm>
            <a:off x="618837" y="1344110"/>
            <a:ext cx="10868868" cy="4991046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xmlns="" id="{0E6AEDBC-CF75-435E-8009-A06436A5CA70}"/>
              </a:ext>
            </a:extLst>
          </p:cNvPr>
          <p:cNvSpPr/>
          <p:nvPr/>
        </p:nvSpPr>
        <p:spPr>
          <a:xfrm>
            <a:off x="2092864" y="2911814"/>
            <a:ext cx="8065434" cy="400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4" b="1" dirty="0">
                <a:solidFill>
                  <a:schemeClr val="bg1"/>
                </a:solidFill>
                <a:latin typeface="Raleway"/>
              </a:rPr>
              <a:t>Evolução das filas de reconhecimento inicial de direitos</a:t>
            </a:r>
            <a:endParaRPr lang="pt-BR" sz="2004" b="1" dirty="0"/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xmlns="" id="{E0A3C82C-1A14-4145-8D49-64E33E982E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078677"/>
              </p:ext>
            </p:extLst>
          </p:nvPr>
        </p:nvGraphicFramePr>
        <p:xfrm>
          <a:off x="1099127" y="1524000"/>
          <a:ext cx="9291782" cy="4507351"/>
        </p:xfrm>
        <a:graphic>
          <a:graphicData uri="http://schemas.openxmlformats.org/drawingml/2006/table">
            <a:tbl>
              <a:tblPr/>
              <a:tblGrid>
                <a:gridCol w="1095629">
                  <a:extLst>
                    <a:ext uri="{9D8B030D-6E8A-4147-A177-3AD203B41FA5}">
                      <a16:colId xmlns:a16="http://schemas.microsoft.com/office/drawing/2014/main" xmlns="" val="1209962899"/>
                    </a:ext>
                  </a:extLst>
                </a:gridCol>
                <a:gridCol w="3646832">
                  <a:extLst>
                    <a:ext uri="{9D8B030D-6E8A-4147-A177-3AD203B41FA5}">
                      <a16:colId xmlns:a16="http://schemas.microsoft.com/office/drawing/2014/main" xmlns="" val="2508309210"/>
                    </a:ext>
                  </a:extLst>
                </a:gridCol>
                <a:gridCol w="3074434">
                  <a:extLst>
                    <a:ext uri="{9D8B030D-6E8A-4147-A177-3AD203B41FA5}">
                      <a16:colId xmlns:a16="http://schemas.microsoft.com/office/drawing/2014/main" xmlns="" val="1334579605"/>
                    </a:ext>
                  </a:extLst>
                </a:gridCol>
                <a:gridCol w="1474887">
                  <a:extLst>
                    <a:ext uri="{9D8B030D-6E8A-4147-A177-3AD203B41FA5}">
                      <a16:colId xmlns:a16="http://schemas.microsoft.com/office/drawing/2014/main" xmlns="" val="2512351655"/>
                    </a:ext>
                  </a:extLst>
                </a:gridCol>
              </a:tblGrid>
              <a:tr h="23722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Total na Competência   202010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3D5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3D5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TREBUCHET MS" panose="020B0603020202020204" pitchFamily="34" charset="0"/>
                        </a:rPr>
                        <a:t>1.848.197</a:t>
                      </a:r>
                    </a:p>
                  </a:txBody>
                  <a:tcPr marL="9525" marR="108000" marT="9525" marB="0" anchor="b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3D5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91454037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Auxilio por Incapacidade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Temporaria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Previdenciaria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410.947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8034181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Amparo Social Pessoa Portadora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Deficiencia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408.852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80091026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Aposentadoria por Idade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269.376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3344430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Aposentadoria por Tempo de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Contribuicao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230.790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69515458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Pensao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por Morte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Previdenciaria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207.512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83393243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Salario Maternidade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160.236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46843237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Amparo Social ao Idoso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82.352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5003751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Auxilio-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Reclusao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21.156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5552893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Aposentadoria por Incapacidade Permanente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Previdenciaria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16.664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92013502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Auxilio Acidente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Previdenciario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2.719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73054610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Benefício Assistencial ao Trabalhador Portuário Avulso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2.402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35535827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Beneficio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Indenizatorio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a Cargo Da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Uniao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1.661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42055856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Auxilio-Acidente - Acidente Do Trabalho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738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1010983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Auxilio por Incapacidade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Temporaria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Acidentaria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653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37155330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Aposentadoria por Incapacidade Permanente Acidentaria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630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9364385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Peculio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Especial de Aposentados e Filiados a </a:t>
                      </a:r>
                      <a:r>
                        <a:rPr lang="pt-B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Ps</a:t>
                      </a:r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 Com Mais de 60 Anos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296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35636559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Pensao Mensal Vitalicia - Sindrome da Talidomida - Lei 7070/82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71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14642707"/>
                  </a:ext>
                </a:extLst>
              </a:tr>
              <a:tr h="23722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Auxilio-Suplementar - Acidente Do Trabalho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13</a:t>
                      </a:r>
                    </a:p>
                  </a:txBody>
                  <a:tcPr marL="9525" marR="1080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295293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7176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2141471" y="13"/>
            <a:ext cx="6925434" cy="12087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6" name="object 26"/>
          <p:cNvSpPr/>
          <p:nvPr/>
        </p:nvSpPr>
        <p:spPr>
          <a:xfrm>
            <a:off x="0" y="12036"/>
            <a:ext cx="12193588" cy="1250726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2141675" cy="465682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28" name="object 28"/>
          <p:cNvSpPr/>
          <p:nvPr/>
        </p:nvSpPr>
        <p:spPr>
          <a:xfrm>
            <a:off x="9066296" y="12"/>
            <a:ext cx="3127292" cy="396975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61" name="object 30">
            <a:extLst>
              <a:ext uri="{FF2B5EF4-FFF2-40B4-BE49-F238E27FC236}">
                <a16:creationId xmlns:a16="http://schemas.microsoft.com/office/drawing/2014/main" xmlns="" id="{9434FE90-3551-DA4E-AEB2-FB61F32D3CD3}"/>
              </a:ext>
            </a:extLst>
          </p:cNvPr>
          <p:cNvSpPr/>
          <p:nvPr/>
        </p:nvSpPr>
        <p:spPr>
          <a:xfrm>
            <a:off x="337351" y="520881"/>
            <a:ext cx="11283519" cy="568838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xmlns="" id="{B14D1784-783B-574D-AC72-CE2A2DB99130}"/>
              </a:ext>
            </a:extLst>
          </p:cNvPr>
          <p:cNvSpPr/>
          <p:nvPr/>
        </p:nvSpPr>
        <p:spPr>
          <a:xfrm>
            <a:off x="639192" y="607450"/>
            <a:ext cx="10733103" cy="462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5" b="1" dirty="0">
                <a:solidFill>
                  <a:schemeClr val="bg1"/>
                </a:solidFill>
                <a:latin typeface="Raleway"/>
              </a:rPr>
              <a:t>Medidas Adicionais para aceleração da análise</a:t>
            </a:r>
            <a:endParaRPr lang="pt-BR" sz="2405" b="1" dirty="0"/>
          </a:p>
        </p:txBody>
      </p:sp>
      <p:sp>
        <p:nvSpPr>
          <p:cNvPr id="16" name="object 30">
            <a:extLst>
              <a:ext uri="{FF2B5EF4-FFF2-40B4-BE49-F238E27FC236}">
                <a16:creationId xmlns:a16="http://schemas.microsoft.com/office/drawing/2014/main" xmlns="" id="{05BA8B57-8266-4AC9-8F2C-DE1B4BB15057}"/>
              </a:ext>
            </a:extLst>
          </p:cNvPr>
          <p:cNvSpPr/>
          <p:nvPr/>
        </p:nvSpPr>
        <p:spPr>
          <a:xfrm>
            <a:off x="335186" y="1386657"/>
            <a:ext cx="11523216" cy="5111798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 sz="1803"/>
          </a:p>
        </p:txBody>
      </p:sp>
      <p:sp>
        <p:nvSpPr>
          <p:cNvPr id="3" name="object 30">
            <a:extLst>
              <a:ext uri="{FF2B5EF4-FFF2-40B4-BE49-F238E27FC236}">
                <a16:creationId xmlns:a16="http://schemas.microsoft.com/office/drawing/2014/main" xmlns="" id="{A92AF2DE-A15A-4BE8-B6C7-2329EF477030}"/>
              </a:ext>
            </a:extLst>
          </p:cNvPr>
          <p:cNvSpPr/>
          <p:nvPr/>
        </p:nvSpPr>
        <p:spPr>
          <a:xfrm>
            <a:off x="639193" y="1554583"/>
            <a:ext cx="10981677" cy="4775945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 sz="1803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xmlns="" id="{868E939D-3D1D-4BA8-97E5-9B92AE9C84D2}"/>
              </a:ext>
            </a:extLst>
          </p:cNvPr>
          <p:cNvSpPr/>
          <p:nvPr/>
        </p:nvSpPr>
        <p:spPr>
          <a:xfrm>
            <a:off x="639192" y="1598501"/>
            <a:ext cx="10733103" cy="5335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Workshops com as Superintendências Regionais para ampliação do percentual de servidores concessores para 40% do total e ampliação do número de servidores em PGSP e CEAP;</a:t>
            </a:r>
          </a:p>
          <a:p>
            <a:pPr marL="342900" indent="-342900" algn="just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Descentralização da gestão das </a:t>
            </a:r>
            <a:r>
              <a:rPr lang="pt-BR" sz="2004" b="1" dirty="0" err="1">
                <a:solidFill>
                  <a:schemeClr val="bg1"/>
                </a:solidFill>
                <a:latin typeface="Raleway"/>
              </a:rPr>
              <a:t>CEAPs</a:t>
            </a:r>
            <a:r>
              <a:rPr lang="pt-BR" sz="2004" b="1" dirty="0">
                <a:solidFill>
                  <a:schemeClr val="bg1"/>
                </a:solidFill>
                <a:latin typeface="Raleway"/>
              </a:rPr>
              <a:t> para as Superintendências Regionais;</a:t>
            </a:r>
          </a:p>
          <a:p>
            <a:pPr marL="342900" indent="-342900" algn="just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Focalização do trabalho do serviço social na avaliação social e realização de mutirões em contra turno e sábados;</a:t>
            </a:r>
          </a:p>
          <a:p>
            <a:pPr marL="342900" indent="-342900" algn="just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Ampliação dos serviços com concessão automatizada de benefícios;</a:t>
            </a:r>
          </a:p>
          <a:p>
            <a:pPr marL="342900" indent="-342900" algn="just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Melhoria da infraestrutura de TI e modernização de sistemas para redução das instabilidades da plataforma de sistemas previdenciários;</a:t>
            </a:r>
          </a:p>
          <a:p>
            <a:pPr marL="342900" indent="-342900" algn="just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Qualificação dos requerimentos de benefícios, reduzindo a necessidade de colocação em exigência pelos servidores;</a:t>
            </a:r>
          </a:p>
          <a:p>
            <a:pPr marL="342900" indent="-342900" algn="just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Integração de bases de dados ao CNIS, tais como </a:t>
            </a:r>
            <a:r>
              <a:rPr lang="pt-BR" sz="2004" b="1" dirty="0" err="1">
                <a:solidFill>
                  <a:schemeClr val="bg1"/>
                </a:solidFill>
                <a:latin typeface="Raleway"/>
              </a:rPr>
              <a:t>CadÚnico</a:t>
            </a:r>
            <a:r>
              <a:rPr lang="pt-BR" sz="2004" b="1" dirty="0">
                <a:solidFill>
                  <a:schemeClr val="bg1"/>
                </a:solidFill>
                <a:latin typeface="Raleway"/>
              </a:rPr>
              <a:t> e legado de registros dos cartórios;</a:t>
            </a:r>
          </a:p>
          <a:p>
            <a:pPr marL="342900" indent="-342900" algn="just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Implantação automatizada de benefícios por decisão judicial;</a:t>
            </a:r>
          </a:p>
          <a:p>
            <a:pPr marL="342900" indent="-342900" algn="just">
              <a:buFontTx/>
              <a:buChar char="-"/>
            </a:pPr>
            <a:r>
              <a:rPr lang="pt-BR" sz="2004" b="1" dirty="0">
                <a:solidFill>
                  <a:schemeClr val="bg1"/>
                </a:solidFill>
                <a:latin typeface="Raleway"/>
              </a:rPr>
              <a:t>Desburocratização e simplificação de processos de requerimento e análise.</a:t>
            </a:r>
          </a:p>
          <a:p>
            <a:pPr marL="342900" indent="-342900">
              <a:buFontTx/>
              <a:buChar char="-"/>
            </a:pPr>
            <a:endParaRPr lang="pt-BR" sz="2004" b="1" dirty="0">
              <a:solidFill>
                <a:schemeClr val="bg1"/>
              </a:solidFill>
              <a:latin typeface="Raleway"/>
            </a:endParaRPr>
          </a:p>
          <a:p>
            <a:endParaRPr lang="pt-BR" sz="2004" b="1" dirty="0"/>
          </a:p>
        </p:txBody>
      </p:sp>
    </p:spTree>
    <p:extLst>
      <p:ext uri="{BB962C8B-B14F-4D97-AF65-F5344CB8AC3E}">
        <p14:creationId xmlns:p14="http://schemas.microsoft.com/office/powerpoint/2010/main" val="2389509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5503</TotalTime>
  <Words>455</Words>
  <Application>Microsoft Office PowerPoint</Application>
  <PresentationFormat>Personalizar</PresentationFormat>
  <Paragraphs>114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5</vt:i4>
      </vt:variant>
    </vt:vector>
  </HeadingPairs>
  <TitlesOfParts>
    <vt:vector size="7" baseType="lpstr">
      <vt:lpstr>Office Theme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INSS e a MP871</dc:title>
  <dc:creator>Larissa Ferreira</dc:creator>
  <cp:lastModifiedBy>Silvana do Socorro Machado Rodrigues - INSSDF</cp:lastModifiedBy>
  <cp:revision>253</cp:revision>
  <cp:lastPrinted>2019-06-17T21:50:43Z</cp:lastPrinted>
  <dcterms:created xsi:type="dcterms:W3CDTF">2019-03-27T11:39:22Z</dcterms:created>
  <dcterms:modified xsi:type="dcterms:W3CDTF">2020-12-10T19:39:43Z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ata de grava??o">
    <vt:filetime>2019-03-28T00:00:00Z</vt:filetime>
  </property>
  <property fmtid="{D5CDD505-2E9C-101B-9397-08002B2CF9AE}" pid="3" name="Propriet?rio">
    <vt:lpwstr>INSS</vt:lpwstr>
  </property>
</Properties>
</file>